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  <p:sldMasterId id="2147483687" r:id="rId6"/>
    <p:sldMasterId id="214748368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8229600" cx="14630400"/>
  <p:notesSz cx="8229600" cy="14630400"/>
  <p:embeddedFontLst>
    <p:embeddedFont>
      <p:font typeface="Platypi Medium"/>
      <p:regular r:id="rId41"/>
      <p:bold r:id="rId42"/>
      <p:italic r:id="rId43"/>
      <p:boldItalic r:id="rId44"/>
    </p:embeddedFont>
    <p:embeddedFont>
      <p:font typeface="Heebo"/>
      <p:regular r:id="rId45"/>
      <p:bold r:id="rId46"/>
    </p:embeddedFont>
    <p:embeddedFont>
      <p:font typeface="Platypi"/>
      <p:regular r:id="rId47"/>
      <p:bold r:id="rId48"/>
      <p:italic r:id="rId49"/>
      <p:boldItalic r:id="rId50"/>
    </p:embeddedFont>
    <p:embeddedFont>
      <p:font typeface="Crimson Pro SemiBol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A9B626-43F1-4450-8472-DE0202017241}">
  <a:tblStyle styleId="{3FA9B626-43F1-4450-8472-DE020201724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04DF4C55-4061-45FF-90E4-46E465D06C2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PlatypiMedium-bold.fntdata"/><Relationship Id="rId41" Type="http://schemas.openxmlformats.org/officeDocument/2006/relationships/font" Target="fonts/PlatypiMedium-regular.fntdata"/><Relationship Id="rId44" Type="http://schemas.openxmlformats.org/officeDocument/2006/relationships/font" Target="fonts/PlatypiMedium-boldItalic.fntdata"/><Relationship Id="rId43" Type="http://schemas.openxmlformats.org/officeDocument/2006/relationships/font" Target="fonts/PlatypiMedium-italic.fntdata"/><Relationship Id="rId46" Type="http://schemas.openxmlformats.org/officeDocument/2006/relationships/font" Target="fonts/Heebo-bold.fntdata"/><Relationship Id="rId45" Type="http://schemas.openxmlformats.org/officeDocument/2006/relationships/font" Target="fonts/Heeb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Platypi-bold.fntdata"/><Relationship Id="rId47" Type="http://schemas.openxmlformats.org/officeDocument/2006/relationships/font" Target="fonts/Platypi-regular.fntdata"/><Relationship Id="rId49" Type="http://schemas.openxmlformats.org/officeDocument/2006/relationships/font" Target="fonts/Platypi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CrimsonProSemiBold-regular.fntdata"/><Relationship Id="rId50" Type="http://schemas.openxmlformats.org/officeDocument/2006/relationships/font" Target="fonts/Platypi-boldItalic.fntdata"/><Relationship Id="rId53" Type="http://schemas.openxmlformats.org/officeDocument/2006/relationships/font" Target="fonts/CrimsonProSemiBold-italic.fntdata"/><Relationship Id="rId52" Type="http://schemas.openxmlformats.org/officeDocument/2006/relationships/font" Target="fonts/CrimsonProSemiBold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54" Type="http://schemas.openxmlformats.org/officeDocument/2006/relationships/font" Target="fonts/CrimsonProSemiBold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6c73ef5d2_2_14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356c73ef5d2_2_1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356c73ef5d2_2_1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0f38d126c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50f38d126c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50f38d126c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0f38d126c_22_3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350f38d126c_22_3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350f38d126c_22_3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0f38d126c_22_45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50f38d126c_22_45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0f38d126c_22_50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50f38d126c_22_50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0f38d126c_22_57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50f38d126c_22_57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1b9063892_1_47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351b9063892_1_47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0f38d126c_22_73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50f38d126c_22_73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6c73ef5d2_2_4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356c73ef5d2_2_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56c73ef5d2_2_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1b9063892_1_2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351b9063892_1_2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0f38d126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0f38d126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50f38d126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0f38d126c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50f38d126c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50f38d126c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50f38d126c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50f38d126c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50f38d126c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0f38d126c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0f38d126c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50f38d126c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0f38d126c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0f38d126c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50f38d126c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50f38d126c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50f38d126c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50f38d126c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0f38d126c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0f38d126c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50f38d126c_1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0f38d126c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0f38d126c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50f38d126c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0f9d575f4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350f9d575f4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350f9d575f4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1ae8d1d2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1ae8d1d2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51ae8d1d2e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0f38d126c_17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50f38d126c_17_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350f38d126c_17_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3d727077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353d727077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53d727077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6c73ef5d2_2_5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356c73ef5d2_2_5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56c73ef5d2_2_5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6c73ef5d2_2_7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356c73ef5d2_2_7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356c73ef5d2_2_7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6c73ef5d2_2_9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g356c73ef5d2_2_9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56c73ef5d2_2_9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6c73ef5d2_2_10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356c73ef5d2_2_10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56c73ef5d2_2_10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6c73ef5d2_2_1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g356c73ef5d2_2_1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56c73ef5d2_2_1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6c73ef5d2_2_1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g356c73ef5d2_2_1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356c73ef5d2_2_1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" name="Google Shape;14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" name="Google Shape;68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5" name="Google Shape;75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0" name="Google Shape;80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5" name="Google Shape;85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" name="Google Shape;92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9" name="Google Shape;99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" name="Google Shape;19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" name="Google Shape;104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4" name="Google Shape;114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9" name="Google Shape;119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4" name="Google Shape;124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4" name="Google Shape;134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6" name="Google Shape;146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1" name="Google Shape;151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" name="Google Shape;24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6" name="Google Shape;156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1" name="Google Shape;161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6" name="Google Shape;166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3" name="Google Shape;173;p3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8" name="Google Shape;178;p3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3" name="Google Shape;183;p4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8" name="Google Shape;188;p4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" name="Google Shape;34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" name="Google Shape;39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" name="Google Shape;44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100" lIns="134100" spcFirstLastPara="1" rIns="134100" wrap="square" tIns="13410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100" lIns="134100" spcFirstLastPara="1" rIns="134100" wrap="square" tIns="13410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100" lIns="134100" spcFirstLastPara="1" rIns="134100" wrap="square" tIns="13410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100" lIns="134100" spcFirstLastPara="1" rIns="134100" wrap="square" tIns="13410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2"/>
          <p:cNvSpPr/>
          <p:nvPr/>
        </p:nvSpPr>
        <p:spPr>
          <a:xfrm>
            <a:off x="6280190" y="1772960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"/>
                <a:ea typeface="Platypi"/>
                <a:cs typeface="Platypi"/>
                <a:sym typeface="Platypi"/>
              </a:rPr>
              <a:t>Forecasting Initial and Continued Unemployment Insurance Claims</a:t>
            </a:r>
            <a:endParaRPr b="0" i="0" sz="4450" u="none" cap="none" strike="noStrike"/>
          </a:p>
        </p:txBody>
      </p:sp>
      <p:sp>
        <p:nvSpPr>
          <p:cNvPr id="197" name="Google Shape;197;p42"/>
          <p:cNvSpPr/>
          <p:nvPr/>
        </p:nvSpPr>
        <p:spPr>
          <a:xfrm>
            <a:off x="8505015" y="4598308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Landa Gang</a:t>
            </a:r>
            <a:endParaRPr b="0" i="0" sz="1750" u="none" cap="none" strike="noStrike">
              <a:solidFill>
                <a:srgbClr val="504C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504C49"/>
                </a:solidFill>
              </a:rPr>
              <a:t>Anna Liu</a:t>
            </a:r>
            <a:endParaRPr sz="1750">
              <a:solidFill>
                <a:srgbClr val="504C49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504C49"/>
                </a:solidFill>
              </a:rPr>
              <a:t>Yuxi Xiao</a:t>
            </a:r>
            <a:endParaRPr sz="1750">
              <a:solidFill>
                <a:srgbClr val="504C49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504C49"/>
                </a:solidFill>
              </a:rPr>
              <a:t>Mingli Xu</a:t>
            </a:r>
            <a:endParaRPr sz="1750">
              <a:solidFill>
                <a:srgbClr val="504C49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504C49"/>
              </a:solidFill>
            </a:endParaRPr>
          </a:p>
        </p:txBody>
      </p:sp>
      <p:sp>
        <p:nvSpPr>
          <p:cNvPr id="198" name="Google Shape;198;p4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/>
          <p:nvPr/>
        </p:nvSpPr>
        <p:spPr>
          <a:xfrm>
            <a:off x="793790" y="530407"/>
            <a:ext cx="702695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Boosting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1"/>
          <p:cNvSpPr/>
          <p:nvPr/>
        </p:nvSpPr>
        <p:spPr>
          <a:xfrm>
            <a:off x="6674488" y="180616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Boosting Results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1"/>
          <p:cNvSpPr/>
          <p:nvPr/>
        </p:nvSpPr>
        <p:spPr>
          <a:xfrm>
            <a:off x="6674488" y="2387306"/>
            <a:ext cx="6371660" cy="1812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Boosting improves prediction errors over OLS (</a:t>
            </a: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0.4626691</a:t>
            </a: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&amp; </a:t>
            </a: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0.125189</a:t>
            </a: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); for CC, it is even better than regularized regression.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Variable importance differs.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7" name="Google Shape;327;p51"/>
          <p:cNvGraphicFramePr/>
          <p:nvPr/>
        </p:nvGraphicFramePr>
        <p:xfrm>
          <a:off x="1679947" y="18061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{3FA9B626-43F1-4450-8472-DE0202017241}</a:tableStyleId>
              </a:tblPr>
              <a:tblGrid>
                <a:gridCol w="2118050"/>
                <a:gridCol w="1677775"/>
              </a:tblGrid>
              <a:tr h="341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variable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importance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△rCPILFESL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16.2731002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</a:tr>
              <a:tr h="579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Adjusted Hourly Earnings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14.146991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△Job Losers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12.8905347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Job Losers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12.2831192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Adjusted real GDP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11.9168041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△Unemployment Level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7.8793987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△rPCE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5.9589564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1175" marB="51175" marR="76750" marL="76750" anchor="ctr"/>
                </a:tc>
              </a:tr>
            </a:tbl>
          </a:graphicData>
        </a:graphic>
      </p:graphicFrame>
      <p:sp>
        <p:nvSpPr>
          <p:cNvPr id="328" name="Google Shape;328;p51"/>
          <p:cNvSpPr/>
          <p:nvPr/>
        </p:nvSpPr>
        <p:spPr>
          <a:xfrm>
            <a:off x="1679947" y="13455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IC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1"/>
          <p:cNvSpPr/>
          <p:nvPr/>
        </p:nvSpPr>
        <p:spPr>
          <a:xfrm>
            <a:off x="1679946" y="50320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CC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0" name="Google Shape;330;p51"/>
          <p:cNvGraphicFramePr/>
          <p:nvPr/>
        </p:nvGraphicFramePr>
        <p:xfrm>
          <a:off x="1679945" y="57456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{3FA9B626-43F1-4450-8472-DE0202017241}</a:tableStyleId>
              </a:tblPr>
              <a:tblGrid>
                <a:gridCol w="2052075"/>
                <a:gridCol w="1743750"/>
              </a:tblGrid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variable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importance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68575" marL="68575" anchor="ctr"/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Job Losers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47.423717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68575" marL="68575" anchor="ctr"/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Adjusted Hourly Earnings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17.098836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68575" marL="68575" anchor="ctr"/>
                </a:tc>
              </a:tr>
            </a:tbl>
          </a:graphicData>
        </a:graphic>
      </p:graphicFrame>
      <p:sp>
        <p:nvSpPr>
          <p:cNvPr id="331" name="Google Shape;331;p51"/>
          <p:cNvSpPr/>
          <p:nvPr/>
        </p:nvSpPr>
        <p:spPr>
          <a:xfrm>
            <a:off x="8391367" y="436274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IC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1"/>
          <p:cNvSpPr/>
          <p:nvPr/>
        </p:nvSpPr>
        <p:spPr>
          <a:xfrm>
            <a:off x="8391404" y="641625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CC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875" y="3621037"/>
            <a:ext cx="2835225" cy="19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0325" y="5683625"/>
            <a:ext cx="2782776" cy="212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/>
          <p:nvPr/>
        </p:nvSpPr>
        <p:spPr>
          <a:xfrm>
            <a:off x="793790" y="447527"/>
            <a:ext cx="10000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"/>
                <a:ea typeface="Platypi"/>
                <a:cs typeface="Platypi"/>
                <a:sym typeface="Platypi"/>
              </a:rPr>
              <a:t>Applying Generalized Linear Models</a:t>
            </a:r>
            <a:endParaRPr b="0" i="0" sz="4450" u="none" cap="none" strike="noStrike"/>
          </a:p>
        </p:txBody>
      </p:sp>
      <p:sp>
        <p:nvSpPr>
          <p:cNvPr id="342" name="Google Shape;342;p52"/>
          <p:cNvSpPr/>
          <p:nvPr/>
        </p:nvSpPr>
        <p:spPr>
          <a:xfrm>
            <a:off x="793790" y="1910107"/>
            <a:ext cx="3267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200"/>
              <a:buFont typeface="Platypi"/>
              <a:buNone/>
            </a:pPr>
            <a:r>
              <a:rPr b="0" i="0" lang="en-US" sz="2200" u="none" cap="none" strike="noStrike">
                <a:solidFill>
                  <a:srgbClr val="201B18"/>
                </a:solidFill>
                <a:latin typeface="Platypi"/>
                <a:ea typeface="Platypi"/>
                <a:cs typeface="Platypi"/>
                <a:sym typeface="Platypi"/>
              </a:rPr>
              <a:t>Model Types Compared</a:t>
            </a:r>
            <a:endParaRPr b="0" i="0" sz="2200" u="none" cap="none" strike="noStrike"/>
          </a:p>
        </p:txBody>
      </p:sp>
      <p:sp>
        <p:nvSpPr>
          <p:cNvPr id="343" name="Google Shape;343;p52"/>
          <p:cNvSpPr/>
          <p:nvPr/>
        </p:nvSpPr>
        <p:spPr>
          <a:xfrm>
            <a:off x="793790" y="269836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87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Gaussian-identity link</a:t>
            </a:r>
            <a:endParaRPr b="0" i="0" sz="2000" u="none" cap="none" strike="noStrike">
              <a:solidFill>
                <a:srgbClr val="504C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7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000"/>
              <a:buChar char="•"/>
            </a:pPr>
            <a:r>
              <a:rPr lang="en-US" sz="2000">
                <a:solidFill>
                  <a:srgbClr val="504C49"/>
                </a:solidFill>
              </a:rPr>
              <a:t>Gamma-log link</a:t>
            </a:r>
            <a:endParaRPr sz="2000">
              <a:solidFill>
                <a:srgbClr val="504C49"/>
              </a:solidFill>
            </a:endParaRPr>
          </a:p>
        </p:txBody>
      </p:sp>
      <p:sp>
        <p:nvSpPr>
          <p:cNvPr id="344" name="Google Shape;344;p52"/>
          <p:cNvSpPr/>
          <p:nvPr/>
        </p:nvSpPr>
        <p:spPr>
          <a:xfrm>
            <a:off x="6138096" y="191009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200"/>
              <a:buFont typeface="Platypi"/>
              <a:buNone/>
            </a:pPr>
            <a:r>
              <a:rPr b="0" i="0" lang="en-US" sz="2200" u="none" cap="none" strike="noStrike">
                <a:solidFill>
                  <a:srgbClr val="201B18"/>
                </a:solidFill>
                <a:latin typeface="Platypi"/>
                <a:ea typeface="Platypi"/>
                <a:cs typeface="Platypi"/>
                <a:sym typeface="Platypi"/>
              </a:rPr>
              <a:t>Findings</a:t>
            </a:r>
            <a:endParaRPr b="0" i="0" sz="2200" u="none" cap="none" strike="noStrike"/>
          </a:p>
        </p:txBody>
      </p:sp>
      <p:sp>
        <p:nvSpPr>
          <p:cNvPr id="345" name="Google Shape;345;p52"/>
          <p:cNvSpPr/>
          <p:nvPr/>
        </p:nvSpPr>
        <p:spPr>
          <a:xfrm>
            <a:off x="5946725" y="2698375"/>
            <a:ext cx="7989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000"/>
              <a:buChar char="•"/>
            </a:pPr>
            <a:r>
              <a:rPr b="1" lang="en-US" sz="2000">
                <a:solidFill>
                  <a:srgbClr val="201B18"/>
                </a:solidFill>
              </a:rPr>
              <a:t>Lower AIC</a:t>
            </a:r>
            <a:r>
              <a:rPr lang="en-US" sz="2000">
                <a:solidFill>
                  <a:srgbClr val="201B18"/>
                </a:solidFill>
              </a:rPr>
              <a:t> confirms the Gamma–log link is a better fit than Gaussian‐identity.</a:t>
            </a:r>
            <a:endParaRPr sz="2000">
              <a:solidFill>
                <a:srgbClr val="201B18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000"/>
              <a:buChar char="•"/>
            </a:pPr>
            <a:r>
              <a:rPr lang="en-US" sz="2000">
                <a:solidFill>
                  <a:srgbClr val="201B18"/>
                </a:solidFill>
              </a:rPr>
              <a:t>Gamma-log link </a:t>
            </a:r>
            <a:r>
              <a:rPr b="1" lang="en-US" sz="2000">
                <a:solidFill>
                  <a:srgbClr val="201B18"/>
                </a:solidFill>
              </a:rPr>
              <a:t>stabilizes variance </a:t>
            </a:r>
            <a:r>
              <a:rPr lang="en-US" sz="2000">
                <a:solidFill>
                  <a:srgbClr val="201B18"/>
                </a:solidFill>
              </a:rPr>
              <a:t>and provides more stable and accurate predictions for both Initial Claims and Continued Claims.</a:t>
            </a:r>
            <a:endParaRPr sz="2000">
              <a:solidFill>
                <a:srgbClr val="201B18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000"/>
              <a:buChar char="•"/>
            </a:pPr>
            <a:r>
              <a:rPr lang="en-US" sz="2000">
                <a:solidFill>
                  <a:srgbClr val="201B18"/>
                </a:solidFill>
              </a:rPr>
              <a:t>Gaussian-identity produces </a:t>
            </a:r>
            <a:r>
              <a:rPr b="1" lang="en-US" sz="2000">
                <a:solidFill>
                  <a:srgbClr val="201B18"/>
                </a:solidFill>
              </a:rPr>
              <a:t>lower in-sample MSE</a:t>
            </a:r>
            <a:r>
              <a:rPr lang="en-US" sz="2000">
                <a:solidFill>
                  <a:srgbClr val="201B18"/>
                </a:solidFill>
              </a:rPr>
              <a:t>s for both Initial Claims and Continued claims.</a:t>
            </a:r>
            <a:endParaRPr sz="2000">
              <a:solidFill>
                <a:srgbClr val="201B18"/>
              </a:solidFill>
            </a:endParaRPr>
          </a:p>
        </p:txBody>
      </p:sp>
      <p:pic>
        <p:nvPicPr>
          <p:cNvPr id="346" name="Google Shape;346;p52" title="Screenshot 2025-04-30 at 3.16.0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00" y="4404548"/>
            <a:ext cx="4613126" cy="21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/>
          <p:nvPr/>
        </p:nvSpPr>
        <p:spPr>
          <a:xfrm>
            <a:off x="793790" y="162698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SzPts val="4450"/>
              <a:buFont typeface="Arial"/>
              <a:buNone/>
            </a:pPr>
            <a:r>
              <a:t/>
            </a:r>
            <a:endParaRPr b="0" i="0" sz="4450" u="none" cap="none" strike="noStrike"/>
          </a:p>
        </p:txBody>
      </p:sp>
      <p:sp>
        <p:nvSpPr>
          <p:cNvPr id="354" name="Google Shape;354;p53"/>
          <p:cNvSpPr/>
          <p:nvPr/>
        </p:nvSpPr>
        <p:spPr>
          <a:xfrm>
            <a:off x="793790" y="545449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355" name="Google Shape;355;p53"/>
          <p:cNvSpPr/>
          <p:nvPr/>
        </p:nvSpPr>
        <p:spPr>
          <a:xfrm>
            <a:off x="793790" y="6035635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356" name="Google Shape;356;p53"/>
          <p:cNvSpPr/>
          <p:nvPr/>
        </p:nvSpPr>
        <p:spPr>
          <a:xfrm>
            <a:off x="5332928" y="545449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357" name="Google Shape;357;p53"/>
          <p:cNvSpPr/>
          <p:nvPr/>
        </p:nvSpPr>
        <p:spPr>
          <a:xfrm>
            <a:off x="5332928" y="6035635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358" name="Google Shape;358;p53"/>
          <p:cNvSpPr txBox="1"/>
          <p:nvPr/>
        </p:nvSpPr>
        <p:spPr>
          <a:xfrm>
            <a:off x="1196175" y="432750"/>
            <a:ext cx="672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1B18"/>
                </a:solidFill>
              </a:rPr>
              <a:t>Gaussian-identity link for IC and CC</a:t>
            </a:r>
            <a:endParaRPr/>
          </a:p>
        </p:txBody>
      </p:sp>
      <p:pic>
        <p:nvPicPr>
          <p:cNvPr id="359" name="Google Shape;359;p53" title="Screenshot 2025-04-30 at 3.16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99" y="1312374"/>
            <a:ext cx="4334026" cy="291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 title="Screenshot 2025-04-30 at 3.17.0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825" y="1314350"/>
            <a:ext cx="4596950" cy="309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 title="Screenshot 2025-04-30 at 3.20.4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8903" y="4619352"/>
            <a:ext cx="4334024" cy="294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3" title="Screenshot 2025-04-30 at 3.21.0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5825" y="4590289"/>
            <a:ext cx="4748313" cy="325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/>
          <p:nvPr/>
        </p:nvSpPr>
        <p:spPr>
          <a:xfrm>
            <a:off x="793790" y="162698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SzPts val="4450"/>
              <a:buFont typeface="Arial"/>
              <a:buNone/>
            </a:pPr>
            <a:r>
              <a:t/>
            </a:r>
            <a:endParaRPr b="0" i="0" sz="4450" u="none" cap="none" strike="noStrike"/>
          </a:p>
        </p:txBody>
      </p:sp>
      <p:sp>
        <p:nvSpPr>
          <p:cNvPr id="370" name="Google Shape;370;p54"/>
          <p:cNvSpPr/>
          <p:nvPr/>
        </p:nvSpPr>
        <p:spPr>
          <a:xfrm>
            <a:off x="793790" y="545449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371" name="Google Shape;371;p54"/>
          <p:cNvSpPr/>
          <p:nvPr/>
        </p:nvSpPr>
        <p:spPr>
          <a:xfrm>
            <a:off x="793790" y="6035635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372" name="Google Shape;372;p54"/>
          <p:cNvSpPr/>
          <p:nvPr/>
        </p:nvSpPr>
        <p:spPr>
          <a:xfrm>
            <a:off x="5332928" y="545449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373" name="Google Shape;373;p54"/>
          <p:cNvSpPr/>
          <p:nvPr/>
        </p:nvSpPr>
        <p:spPr>
          <a:xfrm>
            <a:off x="5332928" y="6035635"/>
            <a:ext cx="397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374" name="Google Shape;374;p54"/>
          <p:cNvSpPr/>
          <p:nvPr/>
        </p:nvSpPr>
        <p:spPr>
          <a:xfrm>
            <a:off x="9872067" y="545449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375" name="Google Shape;375;p54"/>
          <p:cNvSpPr txBox="1"/>
          <p:nvPr/>
        </p:nvSpPr>
        <p:spPr>
          <a:xfrm>
            <a:off x="1033050" y="448325"/>
            <a:ext cx="701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1B18"/>
                </a:solidFill>
              </a:rPr>
              <a:t>Ga</a:t>
            </a:r>
            <a:r>
              <a:rPr lang="en-US" sz="2000">
                <a:solidFill>
                  <a:srgbClr val="201B18"/>
                </a:solidFill>
              </a:rPr>
              <a:t>mma-log</a:t>
            </a:r>
            <a:r>
              <a:rPr lang="en-US" sz="2000">
                <a:solidFill>
                  <a:srgbClr val="201B18"/>
                </a:solidFill>
              </a:rPr>
              <a:t> link for IC and CC</a:t>
            </a:r>
            <a:endParaRPr/>
          </a:p>
        </p:txBody>
      </p:sp>
      <p:pic>
        <p:nvPicPr>
          <p:cNvPr id="376" name="Google Shape;376;p54" title="Screenshot 2025-04-30 at 3.22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00" y="1215700"/>
            <a:ext cx="4388499" cy="298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4" title="Screenshot 2025-04-30 at 3.22.5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800" y="1153738"/>
            <a:ext cx="4673024" cy="319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4" title="Screenshot 2025-04-30 at 3.23.1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050" y="4471925"/>
            <a:ext cx="4299874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4" title="Screenshot 2025-04-30 at 3.23.48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5300" y="4560150"/>
            <a:ext cx="4299875" cy="296158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6" name="Google Shape;3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/>
          <p:nvPr/>
        </p:nvSpPr>
        <p:spPr>
          <a:xfrm>
            <a:off x="793790" y="3662720"/>
            <a:ext cx="1063418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Time-Series Modeling for Dependency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/>
        </p:nvSpPr>
        <p:spPr>
          <a:xfrm>
            <a:off x="617674" y="514729"/>
            <a:ext cx="73697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6"/>
          <p:cNvSpPr/>
          <p:nvPr/>
        </p:nvSpPr>
        <p:spPr>
          <a:xfrm>
            <a:off x="805398" y="2365215"/>
            <a:ext cx="7752443" cy="3600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Removed irrelevant columns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Handled missing values (using na.omit())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monthly time series objects:</a:t>
            </a:r>
            <a:endParaRPr/>
          </a:p>
          <a:p>
            <a:pPr indent="-203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IC_ts and CC_ts</a:t>
            </a:r>
            <a:endParaRPr/>
          </a:p>
          <a:p>
            <a:pPr indent="-203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Start: January 1970</a:t>
            </a:r>
            <a:endParaRPr/>
          </a:p>
          <a:p>
            <a:pPr indent="-203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Frequency: 12 (monthly)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/>
        </p:nvSpPr>
        <p:spPr>
          <a:xfrm>
            <a:off x="617674" y="514729"/>
            <a:ext cx="73697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Data Visualization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16" y="2852201"/>
            <a:ext cx="7039669" cy="397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385" y="2902896"/>
            <a:ext cx="6951863" cy="408547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7"/>
          <p:cNvSpPr/>
          <p:nvPr/>
        </p:nvSpPr>
        <p:spPr>
          <a:xfrm>
            <a:off x="569228" y="1781567"/>
            <a:ext cx="1058014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 Claims time series &amp; Continued Claims time series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/>
        </p:nvSpPr>
        <p:spPr>
          <a:xfrm>
            <a:off x="617674" y="514729"/>
            <a:ext cx="73697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Modelling 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8"/>
          <p:cNvSpPr txBox="1"/>
          <p:nvPr/>
        </p:nvSpPr>
        <p:spPr>
          <a:xfrm>
            <a:off x="617674" y="1993893"/>
            <a:ext cx="4293441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ARIMA: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selects optimal (p,d,q) parameters by minimizing AIC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ARIMA: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Selected (p,d,q) based on ACF and PACF plots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Manually set model to (1,1,1)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1134" y="1435332"/>
            <a:ext cx="8791706" cy="535893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/>
        </p:nvSpPr>
        <p:spPr>
          <a:xfrm>
            <a:off x="617674" y="514729"/>
            <a:ext cx="7369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Comparison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9"/>
          <p:cNvSpPr txBox="1"/>
          <p:nvPr/>
        </p:nvSpPr>
        <p:spPr>
          <a:xfrm>
            <a:off x="617684" y="2064871"/>
            <a:ext cx="39906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ARIMA (3,2,3)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AIC = 18906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 = 18937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ARIMA (1,1,1)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AIC = 19004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 = 19017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856" y="1765509"/>
            <a:ext cx="4837588" cy="288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9631" y="1782599"/>
            <a:ext cx="4844880" cy="290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2042" y="4822851"/>
            <a:ext cx="4837589" cy="29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8186" y="4850592"/>
            <a:ext cx="4844881" cy="291801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9"/>
          <p:cNvSpPr txBox="1"/>
          <p:nvPr/>
        </p:nvSpPr>
        <p:spPr>
          <a:xfrm>
            <a:off x="702196" y="4929895"/>
            <a:ext cx="39906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ARIMA (1,0,1)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AIC = 18987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 = 19005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ARIMA (1,1,1)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AIC = 18997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 = 19010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0"/>
          <p:cNvSpPr txBox="1"/>
          <p:nvPr/>
        </p:nvSpPr>
        <p:spPr>
          <a:xfrm>
            <a:off x="617674" y="514729"/>
            <a:ext cx="73697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model selection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60"/>
          <p:cNvSpPr txBox="1"/>
          <p:nvPr/>
        </p:nvSpPr>
        <p:spPr>
          <a:xfrm>
            <a:off x="835677" y="1543404"/>
            <a:ext cx="7315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model of IC: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ARIMA(4,1,3)-based on AIC,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ARIMA(2,2,4)-based on BIC</a:t>
            </a:r>
            <a:endParaRPr/>
          </a:p>
        </p:txBody>
      </p:sp>
      <p:pic>
        <p:nvPicPr>
          <p:cNvPr id="431" name="Google Shape;43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25" y="3319700"/>
            <a:ext cx="7171220" cy="42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850" y="3419725"/>
            <a:ext cx="7248275" cy="43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/>
          <p:nvPr/>
        </p:nvSpPr>
        <p:spPr>
          <a:xfrm>
            <a:off x="556200" y="76434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i="0" lang="en-US" sz="44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Key Variables and Data Overview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3"/>
          <p:cNvSpPr/>
          <p:nvPr/>
        </p:nvSpPr>
        <p:spPr>
          <a:xfrm>
            <a:off x="6280190" y="2484596"/>
            <a:ext cx="3664863" cy="3121462"/>
          </a:xfrm>
          <a:prstGeom prst="roundRect">
            <a:avLst>
              <a:gd fmla="val 109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3"/>
          <p:cNvSpPr/>
          <p:nvPr/>
        </p:nvSpPr>
        <p:spPr>
          <a:xfrm>
            <a:off x="6507004" y="27114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Dependent Variables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3"/>
          <p:cNvSpPr/>
          <p:nvPr/>
        </p:nvSpPr>
        <p:spPr>
          <a:xfrm>
            <a:off x="6507004" y="3201829"/>
            <a:ext cx="321123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Initial Claims (IC) and Continued Claims (CC) from Unemployment Insurance Weekly Claims Data, seasonally adjusted.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3"/>
          <p:cNvSpPr/>
          <p:nvPr/>
        </p:nvSpPr>
        <p:spPr>
          <a:xfrm>
            <a:off x="10171867" y="2484596"/>
            <a:ext cx="3664863" cy="3121462"/>
          </a:xfrm>
          <a:prstGeom prst="roundRect">
            <a:avLst>
              <a:gd fmla="val 109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3"/>
          <p:cNvSpPr/>
          <p:nvPr/>
        </p:nvSpPr>
        <p:spPr>
          <a:xfrm>
            <a:off x="10398681" y="27114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Independent Variables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3"/>
          <p:cNvSpPr/>
          <p:nvPr/>
        </p:nvSpPr>
        <p:spPr>
          <a:xfrm>
            <a:off x="10398681" y="3201829"/>
            <a:ext cx="3211235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Unemployment Level, Job Losers, Discouraged Workers, CPI, Core CPI, PCE, Consumer Sentiment, Hourly Earnings, Real GDP, Interest Rate, NASDAQ Index.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3"/>
          <p:cNvSpPr/>
          <p:nvPr/>
        </p:nvSpPr>
        <p:spPr>
          <a:xfrm>
            <a:off x="6280190" y="5832872"/>
            <a:ext cx="7556421" cy="1669852"/>
          </a:xfrm>
          <a:prstGeom prst="roundRect">
            <a:avLst>
              <a:gd fmla="val 203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3"/>
          <p:cNvSpPr/>
          <p:nvPr/>
        </p:nvSpPr>
        <p:spPr>
          <a:xfrm>
            <a:off x="6507004" y="605968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Data Span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3"/>
          <p:cNvSpPr/>
          <p:nvPr/>
        </p:nvSpPr>
        <p:spPr>
          <a:xfrm>
            <a:off x="6507004" y="6550104"/>
            <a:ext cx="71027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Monthly U.S. data from February 1971 to February 2024, totaling 637 months.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plot1" id="214" name="Google Shape;21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151" y="2540516"/>
            <a:ext cx="5483225" cy="369633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/>
        </p:nvSpPr>
        <p:spPr>
          <a:xfrm>
            <a:off x="617674" y="514729"/>
            <a:ext cx="7369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model selection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835677" y="1543404"/>
            <a:ext cx="7315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model of IC: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ARIMA(4,2,3)-based on AIC,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ARIMA(3,2,3)-based on BIC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26075"/>
            <a:ext cx="7048180" cy="42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7933" y="3081200"/>
            <a:ext cx="7031493" cy="42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1563"/>
            <a:ext cx="14325601" cy="41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8025"/>
            <a:ext cx="14325601" cy="6470303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325601" cy="7876283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325601" cy="77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325601" cy="758249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23500"/>
            <a:ext cx="5932525" cy="47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2600" y="3318008"/>
            <a:ext cx="5932525" cy="475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2316698" cy="2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325601" cy="76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4401" cy="79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0"/>
          <p:cNvSpPr/>
          <p:nvPr/>
        </p:nvSpPr>
        <p:spPr>
          <a:xfrm>
            <a:off x="626354" y="558650"/>
            <a:ext cx="10048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"/>
                <a:ea typeface="Platypi"/>
                <a:cs typeface="Platypi"/>
                <a:sym typeface="Platypi"/>
              </a:rPr>
              <a:t>Comparison of Model MSEs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7" name="Google Shape;507;p70"/>
          <p:cNvGraphicFramePr/>
          <p:nvPr/>
        </p:nvGraphicFramePr>
        <p:xfrm>
          <a:off x="952500" y="216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{04DF4C55-4061-45FF-90E4-46E465D06C25}</a:tableStyleId>
              </a:tblPr>
              <a:tblGrid>
                <a:gridCol w="4241800"/>
                <a:gridCol w="4241800"/>
                <a:gridCol w="4241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Model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CV MSE (IC)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CV MSE (CC)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OLS Regression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1.032758e+12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1.882496e+12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PCA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1.178781e+12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2.193817e+12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Lasso and Ridge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4.965321e+11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8.405297e+11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Boosting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6.127561e+11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3.135783e+11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GLM (gamma-log link)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4639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73.7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Time series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N/A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N/A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KNN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2.35e+12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5.30e+09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Random Forest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5.32e+09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2.42e+12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8" name="Google Shape;508;p7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3325112" cy="792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4" name="Google Shape;51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1"/>
          <p:cNvSpPr/>
          <p:nvPr/>
        </p:nvSpPr>
        <p:spPr>
          <a:xfrm>
            <a:off x="793790" y="1970127"/>
            <a:ext cx="718077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"/>
                <a:ea typeface="Platypi"/>
                <a:cs typeface="Platypi"/>
                <a:sym typeface="Platypi"/>
              </a:rPr>
              <a:t>Key Findings and Insights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7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71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Data Fusion Critical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71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Combining multiple indicators improved model robustness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1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1"/>
          <p:cNvSpPr/>
          <p:nvPr/>
        </p:nvSpPr>
        <p:spPr>
          <a:xfrm>
            <a:off x="1644134" y="4099203"/>
            <a:ext cx="372356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Nonlinear Models Superior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71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Gamma GLMs and time-series models captured variance better</a:t>
            </a:r>
            <a:endParaRPr b="0" i="0" sz="1750" u="none" cap="none" strike="noStrike">
              <a:solidFill>
                <a:srgbClr val="504C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504C49"/>
                </a:solidFill>
              </a:rPr>
              <a:t>Random Forest produces lowest MSE for IC and KNN produces lowest MSE for CC</a:t>
            </a:r>
            <a:endParaRPr sz="1750">
              <a:solidFill>
                <a:srgbClr val="504C49"/>
              </a:solidFill>
            </a:endParaRPr>
          </a:p>
        </p:txBody>
      </p:sp>
      <p:sp>
        <p:nvSpPr>
          <p:cNvPr id="522" name="Google Shape;522;p7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8" name="Google Shape;52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2"/>
          <p:cNvSpPr/>
          <p:nvPr/>
        </p:nvSpPr>
        <p:spPr>
          <a:xfrm>
            <a:off x="6280190" y="116490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"/>
                <a:ea typeface="Platypi"/>
                <a:cs typeface="Platypi"/>
                <a:sym typeface="Platypi"/>
              </a:rPr>
              <a:t>Next Steps and Recommendations</a:t>
            </a:r>
            <a:endParaRPr b="0" i="0" sz="4450" u="none" cap="none" strike="noStrike"/>
          </a:p>
        </p:txBody>
      </p:sp>
      <p:sp>
        <p:nvSpPr>
          <p:cNvPr id="530" name="Google Shape;530;p72"/>
          <p:cNvSpPr/>
          <p:nvPr/>
        </p:nvSpPr>
        <p:spPr>
          <a:xfrm>
            <a:off x="6280190" y="317777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2"/>
          <p:cNvSpPr/>
          <p:nvPr/>
        </p:nvSpPr>
        <p:spPr>
          <a:xfrm>
            <a:off x="7017306" y="3177778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Expand Data Sources</a:t>
            </a:r>
            <a:endParaRPr b="0" i="0" sz="2200" u="none" cap="none" strike="noStrike"/>
          </a:p>
        </p:txBody>
      </p:sp>
      <p:sp>
        <p:nvSpPr>
          <p:cNvPr id="532" name="Google Shape;532;p72"/>
          <p:cNvSpPr/>
          <p:nvPr/>
        </p:nvSpPr>
        <p:spPr>
          <a:xfrm>
            <a:off x="7017306" y="4022527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Include real-time labor market and financial feeds</a:t>
            </a:r>
            <a:endParaRPr b="0" i="0" sz="1750" u="none" cap="none" strike="noStrike"/>
          </a:p>
        </p:txBody>
      </p:sp>
      <p:sp>
        <p:nvSpPr>
          <p:cNvPr id="533" name="Google Shape;533;p72"/>
          <p:cNvSpPr/>
          <p:nvPr/>
        </p:nvSpPr>
        <p:spPr>
          <a:xfrm>
            <a:off x="10171867" y="317777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72"/>
          <p:cNvSpPr/>
          <p:nvPr/>
        </p:nvSpPr>
        <p:spPr>
          <a:xfrm>
            <a:off x="10908983" y="3177778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Enhance Regime Models</a:t>
            </a:r>
            <a:endParaRPr b="0" i="0" sz="2200" u="none" cap="none" strike="noStrike"/>
          </a:p>
        </p:txBody>
      </p:sp>
      <p:sp>
        <p:nvSpPr>
          <p:cNvPr id="535" name="Google Shape;535;p72"/>
          <p:cNvSpPr/>
          <p:nvPr/>
        </p:nvSpPr>
        <p:spPr>
          <a:xfrm>
            <a:off x="10908983" y="4022527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Incorporate more granular policy and regional variables</a:t>
            </a:r>
            <a:endParaRPr b="0" i="0" sz="1750" u="none" cap="none" strike="noStrike"/>
          </a:p>
        </p:txBody>
      </p:sp>
      <p:sp>
        <p:nvSpPr>
          <p:cNvPr id="536" name="Google Shape;536;p72"/>
          <p:cNvSpPr/>
          <p:nvPr/>
        </p:nvSpPr>
        <p:spPr>
          <a:xfrm>
            <a:off x="6280190" y="523029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2"/>
          <p:cNvSpPr/>
          <p:nvPr/>
        </p:nvSpPr>
        <p:spPr>
          <a:xfrm>
            <a:off x="7017306" y="5230297"/>
            <a:ext cx="455807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Implement Forecast Deployment</a:t>
            </a:r>
            <a:endParaRPr b="0" i="0" sz="2200" u="none" cap="none" strike="noStrike"/>
          </a:p>
        </p:txBody>
      </p:sp>
      <p:sp>
        <p:nvSpPr>
          <p:cNvPr id="538" name="Google Shape;538;p72"/>
          <p:cNvSpPr/>
          <p:nvPr/>
        </p:nvSpPr>
        <p:spPr>
          <a:xfrm>
            <a:off x="7017306" y="5720715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Build dashboards for continuous monitoring and decision support</a:t>
            </a:r>
            <a:endParaRPr b="0" i="0" sz="1750" u="none" cap="none" strike="noStrike"/>
          </a:p>
        </p:txBody>
      </p:sp>
      <p:sp>
        <p:nvSpPr>
          <p:cNvPr id="539" name="Google Shape;539;p7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5" name="Google Shape;54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3"/>
          <p:cNvSpPr/>
          <p:nvPr/>
        </p:nvSpPr>
        <p:spPr>
          <a:xfrm>
            <a:off x="6280190" y="1164908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"/>
              <a:buNone/>
            </a:pPr>
            <a:r>
              <a:rPr lang="en-US" sz="4450">
                <a:solidFill>
                  <a:srgbClr val="201B18"/>
                </a:solidFill>
                <a:latin typeface="Platypi"/>
                <a:ea typeface="Platypi"/>
                <a:cs typeface="Platypi"/>
                <a:sym typeface="Platypi"/>
              </a:rPr>
              <a:t>Future work</a:t>
            </a:r>
            <a:endParaRPr b="0" i="0" sz="4450" u="none" cap="none" strike="noStrike"/>
          </a:p>
        </p:txBody>
      </p:sp>
      <p:sp>
        <p:nvSpPr>
          <p:cNvPr id="547" name="Google Shape;547;p73"/>
          <p:cNvSpPr/>
          <p:nvPr/>
        </p:nvSpPr>
        <p:spPr>
          <a:xfrm>
            <a:off x="6280190" y="3177778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3"/>
          <p:cNvSpPr/>
          <p:nvPr/>
        </p:nvSpPr>
        <p:spPr>
          <a:xfrm>
            <a:off x="7017306" y="3177778"/>
            <a:ext cx="2927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"/>
              <a:buNone/>
            </a:pPr>
            <a:r>
              <a:rPr lang="en-US" sz="2200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Non-normality</a:t>
            </a:r>
            <a:endParaRPr b="0" i="0" sz="2200" u="none" cap="none" strike="noStrike"/>
          </a:p>
        </p:txBody>
      </p:sp>
      <p:sp>
        <p:nvSpPr>
          <p:cNvPr id="549" name="Google Shape;549;p73"/>
          <p:cNvSpPr/>
          <p:nvPr/>
        </p:nvSpPr>
        <p:spPr>
          <a:xfrm>
            <a:off x="7017306" y="3788715"/>
            <a:ext cx="2927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504C49"/>
                </a:solidFill>
              </a:rPr>
              <a:t>Simple normalization method is ineffective, try Box-Cox transformation</a:t>
            </a:r>
            <a:endParaRPr b="0" i="0" sz="1750" u="none" cap="none" strike="noStrike"/>
          </a:p>
        </p:txBody>
      </p:sp>
      <p:sp>
        <p:nvSpPr>
          <p:cNvPr id="550" name="Google Shape;550;p73"/>
          <p:cNvSpPr/>
          <p:nvPr/>
        </p:nvSpPr>
        <p:spPr>
          <a:xfrm>
            <a:off x="10171867" y="3177778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3"/>
          <p:cNvSpPr/>
          <p:nvPr/>
        </p:nvSpPr>
        <p:spPr>
          <a:xfrm>
            <a:off x="10908983" y="3177778"/>
            <a:ext cx="2927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"/>
              <a:buNone/>
            </a:pPr>
            <a:r>
              <a:rPr lang="en-US" sz="2200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Handling Outliers</a:t>
            </a:r>
            <a:endParaRPr b="0" i="0" sz="2200" u="none" cap="none" strike="noStrike"/>
          </a:p>
        </p:txBody>
      </p:sp>
      <p:sp>
        <p:nvSpPr>
          <p:cNvPr id="552" name="Google Shape;552;p73"/>
          <p:cNvSpPr/>
          <p:nvPr/>
        </p:nvSpPr>
        <p:spPr>
          <a:xfrm>
            <a:off x="10909049" y="3688075"/>
            <a:ext cx="3340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504C49"/>
                </a:solidFill>
              </a:rPr>
              <a:t>Not removed for comparability purposes; can be removed to improve parts of the model.</a:t>
            </a:r>
            <a:endParaRPr b="0" i="0" sz="1750" u="none" cap="none" strike="noStrike"/>
          </a:p>
        </p:txBody>
      </p:sp>
      <p:sp>
        <p:nvSpPr>
          <p:cNvPr id="553" name="Google Shape;553;p7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/>
          <p:nvPr/>
        </p:nvSpPr>
        <p:spPr>
          <a:xfrm>
            <a:off x="6211967" y="1022509"/>
            <a:ext cx="7692866" cy="1295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050"/>
              <a:buFont typeface="Crimson Pro SemiBold"/>
              <a:buNone/>
            </a:pPr>
            <a:r>
              <a:rPr b="1" lang="en-US" sz="40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Multinomial Regression Findings with Discouraged Workers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9" name="Google Shape;22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1967" y="2629019"/>
            <a:ext cx="1036558" cy="152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5"/>
          <p:cNvSpPr/>
          <p:nvPr/>
        </p:nvSpPr>
        <p:spPr>
          <a:xfrm>
            <a:off x="7559401" y="2836300"/>
            <a:ext cx="5667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Negative Impact of Discouraged Workers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5"/>
          <p:cNvSpPr/>
          <p:nvPr/>
        </p:nvSpPr>
        <p:spPr>
          <a:xfrm>
            <a:off x="7559397" y="3284577"/>
            <a:ext cx="6345436" cy="663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Significant negative effect on both IC and CC, stronger for CC, confirming fewer claims with more discouraged workers.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2" name="Google Shape;23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1967" y="4155043"/>
            <a:ext cx="1036558" cy="152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5"/>
          <p:cNvSpPr/>
          <p:nvPr/>
        </p:nvSpPr>
        <p:spPr>
          <a:xfrm>
            <a:off x="7559401" y="4362328"/>
            <a:ext cx="4089600" cy="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Positive Correlation of Changes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5"/>
          <p:cNvSpPr/>
          <p:nvPr/>
        </p:nvSpPr>
        <p:spPr>
          <a:xfrm>
            <a:off x="7559397" y="4810601"/>
            <a:ext cx="6345436" cy="663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Changes in Discouraged Workers positively correlate with IC and CC, reflecting shared employment environment influences.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5" name="Google Shape;23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1967" y="5681067"/>
            <a:ext cx="1036558" cy="152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5"/>
          <p:cNvSpPr/>
          <p:nvPr/>
        </p:nvSpPr>
        <p:spPr>
          <a:xfrm>
            <a:off x="7559402" y="5888351"/>
            <a:ext cx="4271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Model Strength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7559397" y="6336625"/>
            <a:ext cx="6345436" cy="663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High Adjusted R-squared values (0.7648 for IC, 0.8754 for CC) indicate strong explanatory power.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8" name="Google Shape;238;p45"/>
          <p:cNvGraphicFramePr/>
          <p:nvPr/>
        </p:nvGraphicFramePr>
        <p:xfrm>
          <a:off x="563526" y="11814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{3FA9B626-43F1-4450-8472-DE0202017241}</a:tableStyleId>
              </a:tblPr>
              <a:tblGrid>
                <a:gridCol w="1444775"/>
                <a:gridCol w="1872900"/>
                <a:gridCol w="1509500"/>
              </a:tblGrid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　</a:t>
                      </a:r>
                      <a:endParaRPr sz="1200"/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coef</a:t>
                      </a:r>
                      <a:endParaRPr sz="1200"/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P-value</a:t>
                      </a:r>
                      <a:endParaRPr sz="1200"/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Intercept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-0.14921302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3.22E-02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Unemployment Level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1.40300736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3.80E-68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Discouraged Workers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-0.95516392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1.06E-31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△rCPI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0.02741772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4.65E-01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Adjusted Hourly Earnings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0.43012102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3.22E-16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Consumer Sentiment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0.27910859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3.12E-10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Adjusted real GDP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-0.29745441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2.09E-09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Interest Rate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0.41402274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1.11E-04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△rNASDAQ Index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-0.06197413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1.55E-01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△Unemployment Level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0.13135357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1.74E-03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△Discouraged Workers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0.13959008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1.06E-04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△Interest Rate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-0.45704389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6.50E-05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9" name="Google Shape;239;p45"/>
          <p:cNvSpPr txBox="1"/>
          <p:nvPr/>
        </p:nvSpPr>
        <p:spPr>
          <a:xfrm>
            <a:off x="563526" y="728059"/>
            <a:ext cx="1786269" cy="373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/>
          <p:nvPr/>
        </p:nvSpPr>
        <p:spPr>
          <a:xfrm>
            <a:off x="6211967" y="1022509"/>
            <a:ext cx="7692866" cy="1295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050"/>
              <a:buFont typeface="Crimson Pro SemiBold"/>
              <a:buNone/>
            </a:pPr>
            <a:r>
              <a:rPr b="1" lang="en-US" sz="40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Multinomial Regression Findings with Discouraged Workers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7" name="Google Shape;2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1967" y="2629019"/>
            <a:ext cx="1036558" cy="152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6"/>
          <p:cNvSpPr/>
          <p:nvPr/>
        </p:nvSpPr>
        <p:spPr>
          <a:xfrm>
            <a:off x="7559401" y="2836301"/>
            <a:ext cx="574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Negative Impact of Discouraged Workers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6"/>
          <p:cNvSpPr/>
          <p:nvPr/>
        </p:nvSpPr>
        <p:spPr>
          <a:xfrm>
            <a:off x="7559397" y="3284577"/>
            <a:ext cx="6345436" cy="663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Significant negative effect on both IC and CC, stronger for CC, confirming fewer claims with more discouraged workers.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0" name="Google Shape;25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1967" y="4155043"/>
            <a:ext cx="1036558" cy="152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6"/>
          <p:cNvSpPr/>
          <p:nvPr/>
        </p:nvSpPr>
        <p:spPr>
          <a:xfrm>
            <a:off x="7559400" y="4362313"/>
            <a:ext cx="5253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Positive Correlation of Changes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6"/>
          <p:cNvSpPr/>
          <p:nvPr/>
        </p:nvSpPr>
        <p:spPr>
          <a:xfrm>
            <a:off x="7559397" y="4810601"/>
            <a:ext cx="6345436" cy="663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Changes in Discouraged Workers positively correlate with IC and CC, reflecting shared employment environment influences.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3" name="Google Shape;25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1967" y="5681067"/>
            <a:ext cx="1036558" cy="152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6"/>
          <p:cNvSpPr/>
          <p:nvPr/>
        </p:nvSpPr>
        <p:spPr>
          <a:xfrm>
            <a:off x="7559397" y="5888355"/>
            <a:ext cx="2591395" cy="323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Model Strength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6"/>
          <p:cNvSpPr/>
          <p:nvPr/>
        </p:nvSpPr>
        <p:spPr>
          <a:xfrm>
            <a:off x="7559397" y="6336625"/>
            <a:ext cx="6345436" cy="663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High Adjusted R-squared values (0.7648 for IC, 0.8754 for CC) indicate strong explanatory power.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46"/>
          <p:cNvGraphicFramePr/>
          <p:nvPr/>
        </p:nvGraphicFramePr>
        <p:xfrm>
          <a:off x="563526" y="11814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{3FA9B626-43F1-4450-8472-DE0202017241}</a:tableStyleId>
              </a:tblPr>
              <a:tblGrid>
                <a:gridCol w="1444775"/>
                <a:gridCol w="1872900"/>
                <a:gridCol w="1509500"/>
              </a:tblGrid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　</a:t>
                      </a:r>
                      <a:endParaRPr sz="1200"/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coef</a:t>
                      </a:r>
                      <a:endParaRPr sz="1200"/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P-value</a:t>
                      </a:r>
                      <a:endParaRPr sz="1200"/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(Intercept)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-0.1648521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1.06E-03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Unemployment Level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1.89264268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3.45E-135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Discouraged Workers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-1.30339675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1.22E-77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△rCPI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-0.01527346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5.72E-01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Adjusted Hourly Earnings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0.40625148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2.98E-25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Consumer Sentiment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0.2130917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2.85E-11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Adjusted real GDP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0.08092712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2.05E-02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Interest Rate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0.33852698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1.19E-05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△rNASDAQ Index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-0.03062759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3.29E-01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△Unemployment Level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-0.10103809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8.26E-04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△Discouraged Workers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0.17687152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2.45E-11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△Interest Rate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-0.19773331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1.55E-02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7" name="Google Shape;257;p46"/>
          <p:cNvSpPr txBox="1"/>
          <p:nvPr/>
        </p:nvSpPr>
        <p:spPr>
          <a:xfrm>
            <a:off x="563526" y="728059"/>
            <a:ext cx="1786269" cy="373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/>
          <p:nvPr/>
        </p:nvSpPr>
        <p:spPr>
          <a:xfrm>
            <a:off x="786171" y="949404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Comparing Models: Unemployment Level vs. Job Losers and Inflation Effects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7"/>
          <p:cNvSpPr/>
          <p:nvPr/>
        </p:nvSpPr>
        <p:spPr>
          <a:xfrm>
            <a:off x="786171" y="2933938"/>
            <a:ext cx="41371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Job Losers vs. Unemployment Level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7"/>
          <p:cNvSpPr/>
          <p:nvPr/>
        </p:nvSpPr>
        <p:spPr>
          <a:xfrm>
            <a:off x="786171" y="3625382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Models using Job Losers show stronger explanatory power, especially for CC, highlighting passive unemployment's role.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7"/>
          <p:cNvSpPr/>
          <p:nvPr/>
        </p:nvSpPr>
        <p:spPr>
          <a:xfrm>
            <a:off x="7591902" y="29339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Inflation Impact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7"/>
          <p:cNvSpPr/>
          <p:nvPr/>
        </p:nvSpPr>
        <p:spPr>
          <a:xfrm>
            <a:off x="7591902" y="3515082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Inflation variables insignificant for IC but PCE significant for CC, indicating inflation influences continued claims more.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9" name="Google Shape;269;p47"/>
          <p:cNvGraphicFramePr/>
          <p:nvPr/>
        </p:nvGraphicFramePr>
        <p:xfrm>
          <a:off x="4172206" y="46882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{3FA9B626-43F1-4450-8472-DE0202017241}</a:tableStyleId>
              </a:tblPr>
              <a:tblGrid>
                <a:gridCol w="2298200"/>
                <a:gridCol w="1754375"/>
                <a:gridCol w="1562975"/>
              </a:tblGrid>
              <a:tr h="57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adjusted R^2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IC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CC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</a:tr>
              <a:tr h="57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Unemployment Level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0.5762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0.5625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</a:tr>
              <a:tr h="360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Job Losers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0.6745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0.7203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</a:tr>
              <a:tr h="360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△rCPI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0.6745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0.7203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</a:tr>
              <a:tr h="57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△rCore CPI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0.6744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0.7205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</a:tr>
              <a:tr h="360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△rPCE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0.6735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0.7255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</a:tr>
              <a:tr h="360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△rPCEPI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0.6745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0.7202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68575" marL="68575" anchor="ctr"/>
                </a:tc>
              </a:tr>
            </a:tbl>
          </a:graphicData>
        </a:graphic>
      </p:graphicFrame>
      <p:sp>
        <p:nvSpPr>
          <p:cNvPr id="270" name="Google Shape;270;p4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/>
          <p:nvPr/>
        </p:nvSpPr>
        <p:spPr>
          <a:xfrm>
            <a:off x="844740" y="3937857"/>
            <a:ext cx="12940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Regression Models and Key Variable Impacts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fmla="val 142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8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IC Simplified Model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8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Includes Job Losers, Adjusted Hourly Earnings, Consumer Sentiment, Adjusted real GDP, Interest Rate, and △Interest Rate.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8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fmla="val 142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8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CC Simplified Model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8"/>
          <p:cNvSpPr/>
          <p:nvPr/>
        </p:nvSpPr>
        <p:spPr>
          <a:xfrm>
            <a:off x="5443776" y="5576292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Similar variables with additional △rPCE and △Job Losers; all significant at 0.05 level.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fmla="val 142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Interpretation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8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Job Losers and its change positively impact claims; GDP negatively affects IC but not CC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6" name="Google Shape;286;p48"/>
          <p:cNvGraphicFramePr/>
          <p:nvPr/>
        </p:nvGraphicFramePr>
        <p:xfrm>
          <a:off x="917091" y="223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{3FA9B626-43F1-4450-8472-DE0202017241}</a:tableStyleId>
              </a:tblPr>
              <a:tblGrid>
                <a:gridCol w="1686625"/>
                <a:gridCol w="2173175"/>
                <a:gridCol w="1751500"/>
              </a:tblGrid>
              <a:tr h="24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　</a:t>
                      </a:r>
                      <a:endParaRPr sz="1200"/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coef</a:t>
                      </a:r>
                      <a:endParaRPr sz="1200"/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P-value</a:t>
                      </a:r>
                      <a:endParaRPr sz="1200"/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(Intercept)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Job Losers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0.70851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Adjusted Hourly Earnings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0.17829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Consumer Sentiment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0.17209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Adjusted real GDP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-0.19472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Interest Rate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0.29101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△Interest Rate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-0.06806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0.00372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△Job Losers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0.29102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7" name="Google Shape;287;p48"/>
          <p:cNvGraphicFramePr/>
          <p:nvPr/>
        </p:nvGraphicFramePr>
        <p:xfrm>
          <a:off x="8216276" y="223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{3FA9B626-43F1-4450-8472-DE0202017241}</a:tableStyleId>
              </a:tblPr>
              <a:tblGrid>
                <a:gridCol w="1624725"/>
                <a:gridCol w="2238025"/>
                <a:gridCol w="1655525"/>
              </a:tblGrid>
              <a:tr h="18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coef</a:t>
                      </a:r>
                      <a:endParaRPr sz="1200"/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P-value</a:t>
                      </a:r>
                      <a:endParaRPr sz="1200"/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(Intercept)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Job Losers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0.91459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△rPCE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0.12645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0.00001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Adjusted Hourly Earnings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0.15002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Consumer Sentiment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0.10863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0.00002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Interest Rate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0.17864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0.00000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△Job Losers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0.05966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0.03866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△Interest Rate</a:t>
                      </a:r>
                      <a:endParaRPr sz="1200"/>
                    </a:p>
                  </a:txBody>
                  <a:tcPr marT="91425" marB="91425" marR="68575" marL="68575"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-0.04467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0.03634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DA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8" name="Google Shape;288;p48"/>
          <p:cNvSpPr txBox="1"/>
          <p:nvPr/>
        </p:nvSpPr>
        <p:spPr>
          <a:xfrm>
            <a:off x="489099" y="224925"/>
            <a:ext cx="42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8"/>
          <p:cNvSpPr txBox="1"/>
          <p:nvPr/>
        </p:nvSpPr>
        <p:spPr>
          <a:xfrm>
            <a:off x="7765275" y="223600"/>
            <a:ext cx="51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/>
          <p:nvPr/>
        </p:nvSpPr>
        <p:spPr>
          <a:xfrm>
            <a:off x="793790" y="98917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Regularization and Model Improvement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9"/>
          <p:cNvSpPr/>
          <p:nvPr/>
        </p:nvSpPr>
        <p:spPr>
          <a:xfrm>
            <a:off x="793790" y="274689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9"/>
          <p:cNvSpPr/>
          <p:nvPr/>
        </p:nvSpPr>
        <p:spPr>
          <a:xfrm>
            <a:off x="1530906" y="28247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IC Model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9"/>
          <p:cNvSpPr/>
          <p:nvPr/>
        </p:nvSpPr>
        <p:spPr>
          <a:xfrm>
            <a:off x="1530906" y="3315176"/>
            <a:ext cx="289941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Optimal alpha 0.9 with 90% LASSO; prediction error reduced significantly; only Job Losers, real GDP, Interest Rate, and △Job Losers retained.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9"/>
          <p:cNvSpPr/>
          <p:nvPr/>
        </p:nvSpPr>
        <p:spPr>
          <a:xfrm>
            <a:off x="4713803" y="274689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9"/>
          <p:cNvSpPr/>
          <p:nvPr/>
        </p:nvSpPr>
        <p:spPr>
          <a:xfrm>
            <a:off x="5450919" y="28247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CC Model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9"/>
          <p:cNvSpPr/>
          <p:nvPr/>
        </p:nvSpPr>
        <p:spPr>
          <a:xfrm>
            <a:off x="5450919" y="3315176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Similar alpha; only Job Losers retained, suggesting it as the fundamental variable influencing CC.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9"/>
          <p:cNvSpPr/>
          <p:nvPr/>
        </p:nvSpPr>
        <p:spPr>
          <a:xfrm>
            <a:off x="793790" y="594621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9"/>
          <p:cNvSpPr/>
          <p:nvPr/>
        </p:nvSpPr>
        <p:spPr>
          <a:xfrm>
            <a:off x="1530906" y="602408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Prediction Errors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9"/>
          <p:cNvSpPr/>
          <p:nvPr/>
        </p:nvSpPr>
        <p:spPr>
          <a:xfrm>
            <a:off x="1530906" y="6514505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Regularization improves errors compared to OLS, enhancing model reliability.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9"/>
          <p:cNvSpPr/>
          <p:nvPr/>
        </p:nvSpPr>
        <p:spPr>
          <a:xfrm>
            <a:off x="9854426" y="2635759"/>
            <a:ext cx="4277942" cy="3767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IC = </a:t>
            </a: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0.50431*Job Losers + -0.10936*Adjusted real GDP + 0.05814*Interest Rate + 0.29863*△Job Losers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CV error = </a:t>
            </a: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0.5274346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VS OLS: </a:t>
            </a: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0.5596423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CC = </a:t>
            </a: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0.65771 * Job Losers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CV error = </a:t>
            </a: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0.3288756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VS OLS: </a:t>
            </a: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0.7507784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rgbClr val="4C4C4D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9"/>
          <p:cNvSpPr/>
          <p:nvPr/>
        </p:nvSpPr>
        <p:spPr>
          <a:xfrm>
            <a:off x="8931348" y="0"/>
            <a:ext cx="344139" cy="6024086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/>
          <p:nvPr/>
        </p:nvSpPr>
        <p:spPr>
          <a:xfrm>
            <a:off x="793790" y="530407"/>
            <a:ext cx="702695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PCA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0"/>
          <p:cNvSpPr/>
          <p:nvPr/>
        </p:nvSpPr>
        <p:spPr>
          <a:xfrm>
            <a:off x="793790" y="289487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PCA Results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0"/>
          <p:cNvSpPr/>
          <p:nvPr/>
        </p:nvSpPr>
        <p:spPr>
          <a:xfrm>
            <a:off x="793790" y="3476014"/>
            <a:ext cx="675532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First four principal components explain ~78% variance; regression yields lower R-squared and higher prediction errors than OLS with various numbers of PC. PCA may not be suitable.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plot2" id="317" name="Google Shape;317;p50"/>
          <p:cNvPicPr preferRelativeResize="0"/>
          <p:nvPr/>
        </p:nvPicPr>
        <p:blipFill rotWithShape="1">
          <a:blip r:embed="rId3">
            <a:alphaModFix/>
          </a:blip>
          <a:srcRect b="0" l="0" r="0" t="17438"/>
          <a:stretch/>
        </p:blipFill>
        <p:spPr>
          <a:xfrm>
            <a:off x="8387555" y="2395876"/>
            <a:ext cx="5797209" cy="358653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